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Poppins Bold" charset="1" panose="00000800000000000000"/>
      <p:regular r:id="rId20"/>
    </p:embeddedFont>
    <p:embeddedFont>
      <p:font typeface="Lato" charset="1" panose="020F0502020204030203"/>
      <p:regular r:id="rId21"/>
    </p:embeddedFont>
    <p:embeddedFont>
      <p:font typeface="Lato Bold" charset="1" panose="020F0502020204030203"/>
      <p:regular r:id="rId22"/>
    </p:embeddedFont>
    <p:embeddedFont>
      <p:font typeface="Arimo Bold" charset="1" panose="020B0704020202020204"/>
      <p:regular r:id="rId23"/>
    </p:embeddedFont>
    <p:embeddedFont>
      <p:font typeface="Arimo" charset="1" panose="020B0604020202020204"/>
      <p:regular r:id="rId24"/>
    </p:embeddedFont>
    <p:embeddedFont>
      <p:font typeface="Canva Sans Bold" charset="1" panose="020B0803030501040103"/>
      <p:regular r:id="rId25"/>
    </p:embeddedFont>
    <p:embeddedFont>
      <p:font typeface="Poppins" charset="1" panose="000005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svg" Type="http://schemas.openxmlformats.org/officeDocument/2006/relationships/image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28665" y="2863910"/>
            <a:ext cx="11411477" cy="422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PLAN</a:t>
            </a:r>
          </a:p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PERFECT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09359" y="728049"/>
            <a:ext cx="649125" cy="745870"/>
          </a:xfrm>
          <a:custGeom>
            <a:avLst/>
            <a:gdLst/>
            <a:ahLst/>
            <a:cxnLst/>
            <a:rect r="r" b="b" t="t" l="l"/>
            <a:pathLst>
              <a:path h="745870" w="649125">
                <a:moveTo>
                  <a:pt x="0" y="0"/>
                </a:moveTo>
                <a:lnTo>
                  <a:pt x="649125" y="0"/>
                </a:lnTo>
                <a:lnTo>
                  <a:pt x="649125" y="745870"/>
                </a:lnTo>
                <a:lnTo>
                  <a:pt x="0" y="7458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858484" y="882426"/>
            <a:ext cx="3755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Plan Perfect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946180"/>
            <a:ext cx="6749079" cy="628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0"/>
              </a:lnSpc>
            </a:pPr>
            <a:r>
              <a:rPr lang="en-US" sz="4136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IT320 PROJECT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0817513" y="-3911527"/>
            <a:ext cx="7470487" cy="5397427"/>
          </a:xfrm>
          <a:custGeom>
            <a:avLst/>
            <a:gdLst/>
            <a:ahLst/>
            <a:cxnLst/>
            <a:rect r="r" b="b" t="t" l="l"/>
            <a:pathLst>
              <a:path h="5397427" w="7470487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8131585" y="653219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</a:blip>
            <a:stretch>
              <a:fillRect l="-523" t="0" r="-52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41099" y="3581355"/>
            <a:ext cx="10376962" cy="596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Our testing process was divided into three phases: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41099" y="825736"/>
            <a:ext cx="6846853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OVERVIEW OF TESTING RESULTS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41099" y="4650148"/>
            <a:ext cx="9769102" cy="1129665"/>
            <a:chOff x="0" y="0"/>
            <a:chExt cx="1968965" cy="22768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68965" cy="227684"/>
            </a:xfrm>
            <a:custGeom>
              <a:avLst/>
              <a:gdLst/>
              <a:ahLst/>
              <a:cxnLst/>
              <a:rect r="r" b="b" t="t" l="l"/>
              <a:pathLst>
                <a:path h="227684" w="1968965">
                  <a:moveTo>
                    <a:pt x="47549" y="0"/>
                  </a:moveTo>
                  <a:lnTo>
                    <a:pt x="1921415" y="0"/>
                  </a:lnTo>
                  <a:cubicBezTo>
                    <a:pt x="1934026" y="0"/>
                    <a:pt x="1946121" y="5010"/>
                    <a:pt x="1955038" y="13927"/>
                  </a:cubicBezTo>
                  <a:cubicBezTo>
                    <a:pt x="1963955" y="22844"/>
                    <a:pt x="1968965" y="34939"/>
                    <a:pt x="1968965" y="47549"/>
                  </a:cubicBezTo>
                  <a:lnTo>
                    <a:pt x="1968965" y="180135"/>
                  </a:lnTo>
                  <a:cubicBezTo>
                    <a:pt x="1968965" y="206396"/>
                    <a:pt x="1947676" y="227684"/>
                    <a:pt x="1921415" y="227684"/>
                  </a:cubicBezTo>
                  <a:lnTo>
                    <a:pt x="47549" y="227684"/>
                  </a:lnTo>
                  <a:cubicBezTo>
                    <a:pt x="21289" y="227684"/>
                    <a:pt x="0" y="206396"/>
                    <a:pt x="0" y="180135"/>
                  </a:cubicBezTo>
                  <a:lnTo>
                    <a:pt x="0" y="47549"/>
                  </a:lnTo>
                  <a:cubicBezTo>
                    <a:pt x="0" y="34939"/>
                    <a:pt x="5010" y="22844"/>
                    <a:pt x="13927" y="13927"/>
                  </a:cubicBezTo>
                  <a:cubicBezTo>
                    <a:pt x="22844" y="5010"/>
                    <a:pt x="34939" y="0"/>
                    <a:pt x="47549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968965" cy="284834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3639"/>
                </a:lnSpc>
              </a:pPr>
              <a:r>
                <a:rPr lang="en-US" sz="2599" b="true">
                  <a:solidFill>
                    <a:srgbClr val="B194FF"/>
                  </a:solidFill>
                  <a:latin typeface="Lato Bold"/>
                  <a:ea typeface="Lato Bold"/>
                  <a:cs typeface="Lato Bold"/>
                  <a:sym typeface="Lato Bold"/>
                </a:rPr>
                <a:t>1. User Story Acceptance Testing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41099" y="6024575"/>
            <a:ext cx="9769102" cy="1129665"/>
            <a:chOff x="0" y="0"/>
            <a:chExt cx="1968965" cy="22768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68965" cy="227684"/>
            </a:xfrm>
            <a:custGeom>
              <a:avLst/>
              <a:gdLst/>
              <a:ahLst/>
              <a:cxnLst/>
              <a:rect r="r" b="b" t="t" l="l"/>
              <a:pathLst>
                <a:path h="227684" w="1968965">
                  <a:moveTo>
                    <a:pt x="47549" y="0"/>
                  </a:moveTo>
                  <a:lnTo>
                    <a:pt x="1921415" y="0"/>
                  </a:lnTo>
                  <a:cubicBezTo>
                    <a:pt x="1934026" y="0"/>
                    <a:pt x="1946121" y="5010"/>
                    <a:pt x="1955038" y="13927"/>
                  </a:cubicBezTo>
                  <a:cubicBezTo>
                    <a:pt x="1963955" y="22844"/>
                    <a:pt x="1968965" y="34939"/>
                    <a:pt x="1968965" y="47549"/>
                  </a:cubicBezTo>
                  <a:lnTo>
                    <a:pt x="1968965" y="180135"/>
                  </a:lnTo>
                  <a:cubicBezTo>
                    <a:pt x="1968965" y="206396"/>
                    <a:pt x="1947676" y="227684"/>
                    <a:pt x="1921415" y="227684"/>
                  </a:cubicBezTo>
                  <a:lnTo>
                    <a:pt x="47549" y="227684"/>
                  </a:lnTo>
                  <a:cubicBezTo>
                    <a:pt x="21289" y="227684"/>
                    <a:pt x="0" y="206396"/>
                    <a:pt x="0" y="180135"/>
                  </a:cubicBezTo>
                  <a:lnTo>
                    <a:pt x="0" y="47549"/>
                  </a:lnTo>
                  <a:cubicBezTo>
                    <a:pt x="0" y="34939"/>
                    <a:pt x="5010" y="22844"/>
                    <a:pt x="13927" y="13927"/>
                  </a:cubicBezTo>
                  <a:cubicBezTo>
                    <a:pt x="22844" y="5010"/>
                    <a:pt x="34939" y="0"/>
                    <a:pt x="47549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968965" cy="284834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3639"/>
                </a:lnSpc>
              </a:pPr>
              <a:r>
                <a:rPr lang="en-US" sz="2599" b="true">
                  <a:solidFill>
                    <a:srgbClr val="B194FF"/>
                  </a:solidFill>
                  <a:latin typeface="Lato Bold"/>
                  <a:ea typeface="Lato Bold"/>
                  <a:cs typeface="Lato Bold"/>
                  <a:sym typeface="Lato Bold"/>
                </a:rPr>
                <a:t>2. Integration Testing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41099" y="7399002"/>
            <a:ext cx="9769102" cy="1129665"/>
            <a:chOff x="0" y="0"/>
            <a:chExt cx="1968965" cy="22768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68965" cy="227684"/>
            </a:xfrm>
            <a:custGeom>
              <a:avLst/>
              <a:gdLst/>
              <a:ahLst/>
              <a:cxnLst/>
              <a:rect r="r" b="b" t="t" l="l"/>
              <a:pathLst>
                <a:path h="227684" w="1968965">
                  <a:moveTo>
                    <a:pt x="47549" y="0"/>
                  </a:moveTo>
                  <a:lnTo>
                    <a:pt x="1921415" y="0"/>
                  </a:lnTo>
                  <a:cubicBezTo>
                    <a:pt x="1934026" y="0"/>
                    <a:pt x="1946121" y="5010"/>
                    <a:pt x="1955038" y="13927"/>
                  </a:cubicBezTo>
                  <a:cubicBezTo>
                    <a:pt x="1963955" y="22844"/>
                    <a:pt x="1968965" y="34939"/>
                    <a:pt x="1968965" y="47549"/>
                  </a:cubicBezTo>
                  <a:lnTo>
                    <a:pt x="1968965" y="180135"/>
                  </a:lnTo>
                  <a:cubicBezTo>
                    <a:pt x="1968965" y="206396"/>
                    <a:pt x="1947676" y="227684"/>
                    <a:pt x="1921415" y="227684"/>
                  </a:cubicBezTo>
                  <a:lnTo>
                    <a:pt x="47549" y="227684"/>
                  </a:lnTo>
                  <a:cubicBezTo>
                    <a:pt x="21289" y="227684"/>
                    <a:pt x="0" y="206396"/>
                    <a:pt x="0" y="180135"/>
                  </a:cubicBezTo>
                  <a:lnTo>
                    <a:pt x="0" y="47549"/>
                  </a:lnTo>
                  <a:cubicBezTo>
                    <a:pt x="0" y="34939"/>
                    <a:pt x="5010" y="22844"/>
                    <a:pt x="13927" y="13927"/>
                  </a:cubicBezTo>
                  <a:cubicBezTo>
                    <a:pt x="22844" y="5010"/>
                    <a:pt x="34939" y="0"/>
                    <a:pt x="47549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968965" cy="284834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3639"/>
                </a:lnSpc>
              </a:pPr>
              <a:r>
                <a:rPr lang="en-US" sz="2599" b="true">
                  <a:solidFill>
                    <a:srgbClr val="B194FF"/>
                  </a:solidFill>
                  <a:latin typeface="Lato Bold"/>
                  <a:ea typeface="Lato Bold"/>
                  <a:cs typeface="Lato Bold"/>
                  <a:sym typeface="Lato Bold"/>
                </a:rPr>
                <a:t>3. User Acceptance Testing (UAT)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0817513" y="-3911527"/>
            <a:ext cx="7470487" cy="5397427"/>
          </a:xfrm>
          <a:custGeom>
            <a:avLst/>
            <a:gdLst/>
            <a:ahLst/>
            <a:cxnLst/>
            <a:rect r="r" b="b" t="t" l="l"/>
            <a:pathLst>
              <a:path h="5397427" w="7470487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8131585" y="1172606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</a:blip>
            <a:stretch>
              <a:fillRect l="-523" t="0" r="-523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1099" y="3922789"/>
            <a:ext cx="8402901" cy="4167895"/>
          </a:xfrm>
          <a:custGeom>
            <a:avLst/>
            <a:gdLst/>
            <a:ahLst/>
            <a:cxnLst/>
            <a:rect r="r" b="b" t="t" l="l"/>
            <a:pathLst>
              <a:path h="4167895" w="8402901">
                <a:moveTo>
                  <a:pt x="0" y="0"/>
                </a:moveTo>
                <a:lnTo>
                  <a:pt x="8402901" y="0"/>
                </a:lnTo>
                <a:lnTo>
                  <a:pt x="8402901" y="4167895"/>
                </a:lnTo>
                <a:lnTo>
                  <a:pt x="0" y="416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41099" y="2710949"/>
            <a:ext cx="9247901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B194FF"/>
                </a:solidFill>
                <a:latin typeface="Lato"/>
                <a:ea typeface="Lato"/>
                <a:cs typeface="Lato"/>
                <a:sym typeface="Lato"/>
              </a:rPr>
              <a:t>1. User Story Acceptance Testing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41099" y="825736"/>
            <a:ext cx="6846853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OVERVIEW OF TESTING 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59858" y="3875164"/>
            <a:ext cx="8080845" cy="428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evaluated each feature against its user story to ensure it met the acceptance criteria.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Most core features passed, including sign-up, login, logout, adding/editing/deleting services, and booking/canceling.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Some features failed, such as: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Vendor profile viewing (not available to users).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Custom profile preferences and smart recommendations (not implemented).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Service search only works by price, not location.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Most user needs were satisfied, but enhancements are needed for search and personalization.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0817513" y="-3911527"/>
            <a:ext cx="7470487" cy="5397427"/>
          </a:xfrm>
          <a:custGeom>
            <a:avLst/>
            <a:gdLst/>
            <a:ahLst/>
            <a:cxnLst/>
            <a:rect r="r" b="b" t="t" l="l"/>
            <a:pathLst>
              <a:path h="5397427" w="7470487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8131585" y="1172606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</a:blip>
            <a:stretch>
              <a:fillRect l="-523" t="0" r="-523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1099" y="3880151"/>
            <a:ext cx="7334248" cy="5114331"/>
          </a:xfrm>
          <a:custGeom>
            <a:avLst/>
            <a:gdLst/>
            <a:ahLst/>
            <a:cxnLst/>
            <a:rect r="r" b="b" t="t" l="l"/>
            <a:pathLst>
              <a:path h="5114331" w="7334248">
                <a:moveTo>
                  <a:pt x="0" y="0"/>
                </a:moveTo>
                <a:lnTo>
                  <a:pt x="7334248" y="0"/>
                </a:lnTo>
                <a:lnTo>
                  <a:pt x="7334248" y="5114332"/>
                </a:lnTo>
                <a:lnTo>
                  <a:pt x="0" y="51143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41099" y="2710949"/>
            <a:ext cx="9247901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B194FF"/>
                </a:solidFill>
                <a:latin typeface="Lato"/>
                <a:ea typeface="Lato"/>
                <a:cs typeface="Lato"/>
                <a:sym typeface="Lato"/>
              </a:rPr>
              <a:t>2. Integration Testing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41099" y="825736"/>
            <a:ext cx="6846853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OVERVIEW OF TESTING 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62133" y="4631190"/>
            <a:ext cx="7936939" cy="311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verified that system components work together seamlessly.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Components like viewing items, adding to cart, editing profile, and viewing history all passed.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A</a:t>
            </a: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 few features (like editing reserved service or search) had issues due to missing or incomplete connections.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Integration across most modules succeeded, with minor issues needing attention in future sprints.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0817513" y="-3911527"/>
            <a:ext cx="7470487" cy="5397427"/>
          </a:xfrm>
          <a:custGeom>
            <a:avLst/>
            <a:gdLst/>
            <a:ahLst/>
            <a:cxnLst/>
            <a:rect r="r" b="b" t="t" l="l"/>
            <a:pathLst>
              <a:path h="5397427" w="7470487">
                <a:moveTo>
                  <a:pt x="0" y="0"/>
                </a:moveTo>
                <a:lnTo>
                  <a:pt x="7470487" y="0"/>
                </a:lnTo>
                <a:lnTo>
                  <a:pt x="7470487" y="5397427"/>
                </a:lnTo>
                <a:lnTo>
                  <a:pt x="0" y="5397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8131585" y="1172606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1" y="0"/>
                </a:lnTo>
                <a:lnTo>
                  <a:pt x="13745171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</a:blip>
            <a:stretch>
              <a:fillRect l="-523" t="0" r="-52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41099" y="2710949"/>
            <a:ext cx="9247901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B194FF"/>
                </a:solidFill>
                <a:latin typeface="Lato"/>
                <a:ea typeface="Lato"/>
                <a:cs typeface="Lato"/>
                <a:sym typeface="Lato"/>
              </a:rPr>
              <a:t>3. User Acceptance Testing (UAT)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41099" y="825736"/>
            <a:ext cx="6846853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OVERVIEW OF TESTING RESULTS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06039" y="4064076"/>
            <a:ext cx="7936939" cy="506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 tested with 10 users from our target demographic.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Successes: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Easy registration and login (100%)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Fast page load (&lt; 3 seconds)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Reliable uptime (99.9%)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Booking and cancellation worked as expected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Gaps</a:t>
            </a: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 Identified: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Vendor profile viewing missing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Vendor search and filter not fully functional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b="true" sz="2199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No custom profile settings or smart recommendations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Core tasks were completed successfully, but some expected features were not yet available.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02126" y="2686154"/>
            <a:ext cx="8340540" cy="787203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7119480"/>
            <a:ext cx="6792242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Presented by PlanPerfect Team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5985" y="3328464"/>
            <a:ext cx="15148103" cy="6232551"/>
            <a:chOff x="0" y="0"/>
            <a:chExt cx="3989624" cy="16414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989624" cy="1641495"/>
            </a:xfrm>
            <a:custGeom>
              <a:avLst/>
              <a:gdLst/>
              <a:ahLst/>
              <a:cxnLst/>
              <a:rect r="r" b="b" t="t" l="l"/>
              <a:pathLst>
                <a:path h="1641495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989624" cy="1679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147874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25985" y="1515539"/>
            <a:ext cx="7273915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OUR AGENDA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24052" y="3934895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5526" y="3934895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A081FF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24052" y="5073670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Problem Statement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25526" y="50736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A081FF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24052" y="6210320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Proposed Solution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5526" y="621032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A081FF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24052" y="7346970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Functional Requirements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25526" y="73469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A081FF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24052" y="8483621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Non-functional Requirements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25526" y="8483621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A081FF"/>
                </a:solidFill>
                <a:latin typeface="Lato Bold"/>
                <a:ea typeface="Lato Bold"/>
                <a:cs typeface="Lato Bold"/>
                <a:sym typeface="Lato Bold"/>
              </a:rPr>
              <a:t>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621293" y="3935958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Use Case Diagrams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922767" y="3935958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A081FF"/>
                </a:solidFill>
                <a:latin typeface="Lato Bold"/>
                <a:ea typeface="Lato Bold"/>
                <a:cs typeface="Lato Bold"/>
                <a:sym typeface="Lato Bold"/>
              </a:rPr>
              <a:t>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621293" y="5074733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System Architechtures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922767" y="507473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A081FF"/>
                </a:solidFill>
                <a:latin typeface="Lato Bold"/>
                <a:ea typeface="Lato Bold"/>
                <a:cs typeface="Lato Bold"/>
                <a:sym typeface="Lato Bold"/>
              </a:rPr>
              <a:t>7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21293" y="6211383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Overview of testing results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922767" y="6211383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A081FF"/>
                </a:solidFill>
                <a:latin typeface="Lato Bold"/>
                <a:ea typeface="Lato Bold"/>
                <a:cs typeface="Lato Bold"/>
                <a:sym typeface="Lato Bold"/>
              </a:rPr>
              <a:t>8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482999"/>
            <a:ext cx="12577332" cy="8137251"/>
            <a:chOff x="0" y="0"/>
            <a:chExt cx="3312548" cy="214314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12549" cy="2143144"/>
            </a:xfrm>
            <a:custGeom>
              <a:avLst/>
              <a:gdLst/>
              <a:ahLst/>
              <a:cxnLst/>
              <a:rect r="r" b="b" t="t" l="l"/>
              <a:pathLst>
                <a:path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988175" y="3606198"/>
            <a:ext cx="9267604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event planning industry is rapidly growing worldwide, Despite its growth, the industry remains fragmented and inefficient.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39023" y="2285225"/>
            <a:ext cx="8043479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6626729">
            <a:off x="9970323" y="-3158770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988175" y="4778830"/>
            <a:ext cx="9267604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Individuals and organizations often struggle to find trusted service providers (venues, caterers, photographers)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88175" y="5951674"/>
            <a:ext cx="9267604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Traditional methods like word-of-mouth and random online searches cause: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Delays in decision-making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Miscommunication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Budget mismanagement</a:t>
            </a:r>
          </a:p>
          <a:p>
            <a:pPr algn="l">
              <a:lnSpc>
                <a:spcPts val="308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988175" y="8094980"/>
            <a:ext cx="9267604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These inefficiencies highlight the need for digital transformation in event planning.</a:t>
            </a:r>
          </a:p>
          <a:p>
            <a:pPr algn="l">
              <a:lnSpc>
                <a:spcPts val="3080"/>
              </a:lnSpc>
              <a:spcBef>
                <a:spcPct val="0"/>
              </a:spcBef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2689072" y="3729322"/>
            <a:ext cx="166935" cy="168196"/>
          </a:xfrm>
          <a:custGeom>
            <a:avLst/>
            <a:gdLst/>
            <a:ahLst/>
            <a:cxnLst/>
            <a:rect r="r" b="b" t="t" l="l"/>
            <a:pathLst>
              <a:path h="168196" w="166935">
                <a:moveTo>
                  <a:pt x="0" y="0"/>
                </a:moveTo>
                <a:lnTo>
                  <a:pt x="166935" y="0"/>
                </a:lnTo>
                <a:lnTo>
                  <a:pt x="166935" y="168197"/>
                </a:lnTo>
                <a:lnTo>
                  <a:pt x="0" y="1681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689072" y="4911293"/>
            <a:ext cx="166935" cy="168196"/>
          </a:xfrm>
          <a:custGeom>
            <a:avLst/>
            <a:gdLst/>
            <a:ahLst/>
            <a:cxnLst/>
            <a:rect r="r" b="b" t="t" l="l"/>
            <a:pathLst>
              <a:path h="168196" w="166935">
                <a:moveTo>
                  <a:pt x="0" y="0"/>
                </a:moveTo>
                <a:lnTo>
                  <a:pt x="166935" y="0"/>
                </a:lnTo>
                <a:lnTo>
                  <a:pt x="166935" y="168196"/>
                </a:lnTo>
                <a:lnTo>
                  <a:pt x="0" y="16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689072" y="6093263"/>
            <a:ext cx="166935" cy="168196"/>
          </a:xfrm>
          <a:custGeom>
            <a:avLst/>
            <a:gdLst/>
            <a:ahLst/>
            <a:cxnLst/>
            <a:rect r="r" b="b" t="t" l="l"/>
            <a:pathLst>
              <a:path h="168196" w="166935">
                <a:moveTo>
                  <a:pt x="0" y="0"/>
                </a:moveTo>
                <a:lnTo>
                  <a:pt x="166935" y="0"/>
                </a:lnTo>
                <a:lnTo>
                  <a:pt x="166935" y="168196"/>
                </a:lnTo>
                <a:lnTo>
                  <a:pt x="0" y="16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689072" y="8236813"/>
            <a:ext cx="166935" cy="168196"/>
          </a:xfrm>
          <a:custGeom>
            <a:avLst/>
            <a:gdLst/>
            <a:ahLst/>
            <a:cxnLst/>
            <a:rect r="r" b="b" t="t" l="l"/>
            <a:pathLst>
              <a:path h="168196" w="166935">
                <a:moveTo>
                  <a:pt x="0" y="0"/>
                </a:moveTo>
                <a:lnTo>
                  <a:pt x="166935" y="0"/>
                </a:lnTo>
                <a:lnTo>
                  <a:pt x="166935" y="168196"/>
                </a:lnTo>
                <a:lnTo>
                  <a:pt x="0" y="16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750556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798106" y="86963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Fragmented Vendor Market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98106" y="1631944"/>
            <a:ext cx="7461194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Individuals and organizations struggle to find reliable event service providers (e.g., venues, caterers, photographers). The absence of a unified platform leads to inefficient vendor discovery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059170"/>
            <a:ext cx="585318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98106" y="3995893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Manual and Unstructured Planning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4755988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Event organizers often rely on word-of-mouth or scattered online searches. This outdated approach results in delays, vendor overbooking, and poor budget control.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7491412"/>
            <a:ext cx="6613768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Stressful and Time-Consuming Process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8106" y="8251507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Without a streamlined system, event planning becomes overwhelming—full of miscommunications, pricing confusion, and last-minute changes.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0535" y="4910099"/>
            <a:ext cx="705511" cy="722674"/>
          </a:xfrm>
          <a:custGeom>
            <a:avLst/>
            <a:gdLst/>
            <a:ahLst/>
            <a:cxnLst/>
            <a:rect r="r" b="b" t="t" l="l"/>
            <a:pathLst>
              <a:path h="722674" w="705511">
                <a:moveTo>
                  <a:pt x="0" y="0"/>
                </a:moveTo>
                <a:lnTo>
                  <a:pt x="705510" y="0"/>
                </a:lnTo>
                <a:lnTo>
                  <a:pt x="705510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0535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77204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19162" y="4591480"/>
            <a:ext cx="1256063" cy="1359911"/>
          </a:xfrm>
          <a:custGeom>
            <a:avLst/>
            <a:gdLst/>
            <a:ahLst/>
            <a:cxnLst/>
            <a:rect r="r" b="b" t="t" l="l"/>
            <a:pathLst>
              <a:path h="1359911" w="1256063">
                <a:moveTo>
                  <a:pt x="0" y="0"/>
                </a:moveTo>
                <a:lnTo>
                  <a:pt x="1256063" y="0"/>
                </a:lnTo>
                <a:lnTo>
                  <a:pt x="1256063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793873" y="4910099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256755" y="4701404"/>
            <a:ext cx="1504361" cy="1249988"/>
          </a:xfrm>
          <a:custGeom>
            <a:avLst/>
            <a:gdLst/>
            <a:ahLst/>
            <a:cxnLst/>
            <a:rect r="r" b="b" t="t" l="l"/>
            <a:pathLst>
              <a:path h="1249988" w="1504361">
                <a:moveTo>
                  <a:pt x="0" y="0"/>
                </a:moveTo>
                <a:lnTo>
                  <a:pt x="1504362" y="0"/>
                </a:lnTo>
                <a:lnTo>
                  <a:pt x="1504362" y="1249987"/>
                </a:lnTo>
                <a:lnTo>
                  <a:pt x="0" y="12499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161667" y="4910099"/>
            <a:ext cx="1511378" cy="1041293"/>
          </a:xfrm>
          <a:custGeom>
            <a:avLst/>
            <a:gdLst/>
            <a:ahLst/>
            <a:cxnLst/>
            <a:rect r="r" b="b" t="t" l="l"/>
            <a:pathLst>
              <a:path h="1041293" w="1511378">
                <a:moveTo>
                  <a:pt x="0" y="0"/>
                </a:moveTo>
                <a:lnTo>
                  <a:pt x="1511377" y="0"/>
                </a:lnTo>
                <a:lnTo>
                  <a:pt x="1511377" y="1041292"/>
                </a:lnTo>
                <a:lnTo>
                  <a:pt x="0" y="104129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60535" y="6414231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Centralized Vendor Discovery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0535" y="7208393"/>
            <a:ext cx="4733925" cy="222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PlanPerfect brings all essential service providers (venues, caterers, decorators, and more) into one platform. This eliminates the need for scattered online searches and unreliable sources.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2238056" y="1019175"/>
            <a:ext cx="7096492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OUR PROPOSED SOLUTIONS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77204" y="6414231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Smart Booking &amp; Financial Tools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77204" y="7208393"/>
            <a:ext cx="4733925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Users can browse services, compare prices and book vendors directly all in one place. This ensures </a:t>
            </a:r>
            <a:r>
              <a:rPr lang="en-US" b="true" sz="2100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transparency</a:t>
            </a: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b="true" sz="2100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budget control</a:t>
            </a: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, and </a:t>
            </a:r>
            <a:r>
              <a:rPr lang="en-US" b="true" sz="2100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smoother planning</a:t>
            </a: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793873" y="6414231"/>
            <a:ext cx="473359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User-Friendly Planning Interface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93873" y="7208393"/>
            <a:ext cx="4733593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An intuitive dashboard guides users through the entire planning journey, reducing stress and miscommunication. The platform ensures a seamless and accessible experience for all users.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8355821">
            <a:off x="-3819711" y="-676055"/>
            <a:ext cx="9940582" cy="10671659"/>
          </a:xfrm>
          <a:custGeom>
            <a:avLst/>
            <a:gdLst/>
            <a:ahLst/>
            <a:cxnLst/>
            <a:rect r="r" b="b" t="t" l="l"/>
            <a:pathLst>
              <a:path h="10671659" w="9940582">
                <a:moveTo>
                  <a:pt x="9940582" y="10671659"/>
                </a:moveTo>
                <a:lnTo>
                  <a:pt x="0" y="10671659"/>
                </a:lnTo>
                <a:lnTo>
                  <a:pt x="0" y="0"/>
                </a:lnTo>
                <a:lnTo>
                  <a:pt x="9940582" y="0"/>
                </a:lnTo>
                <a:lnTo>
                  <a:pt x="9940582" y="10671659"/>
                </a:lnTo>
                <a:close/>
              </a:path>
            </a:pathLst>
          </a:custGeom>
          <a:blipFill>
            <a:blip r:embed="rId2"/>
            <a:stretch>
              <a:fillRect l="-54" t="0" r="-54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150580" y="2082205"/>
          <a:ext cx="15986840" cy="7017401"/>
        </p:xfrm>
        <a:graphic>
          <a:graphicData uri="http://schemas.openxmlformats.org/drawingml/2006/table">
            <a:tbl>
              <a:tblPr/>
              <a:tblGrid>
                <a:gridCol w="7993420"/>
                <a:gridCol w="7993420"/>
              </a:tblGrid>
              <a:tr h="1206833"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User Registration (incl. verification &amp; email check)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Password Rules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2013365"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User Login (incl. incorrect credentials, reset, redirect)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Session Termination (Logout)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410458"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User Logout (incl. access restriction post-logout) 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Immediate DB Save (Vendor Services)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004417"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Vendor Service Management (add, edit, delete, confirm)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Immediate Removal from Listings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382329"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Real-Time Updates (Vendor Service Edit)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Add to favourite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5400175" y="649287"/>
            <a:ext cx="7487649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REQUIREMENTS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8355821">
            <a:off x="-3819711" y="-676055"/>
            <a:ext cx="9940582" cy="10671659"/>
          </a:xfrm>
          <a:custGeom>
            <a:avLst/>
            <a:gdLst/>
            <a:ahLst/>
            <a:cxnLst/>
            <a:rect r="r" b="b" t="t" l="l"/>
            <a:pathLst>
              <a:path h="10671659" w="9940582">
                <a:moveTo>
                  <a:pt x="9940582" y="10671659"/>
                </a:moveTo>
                <a:lnTo>
                  <a:pt x="0" y="10671659"/>
                </a:lnTo>
                <a:lnTo>
                  <a:pt x="0" y="0"/>
                </a:lnTo>
                <a:lnTo>
                  <a:pt x="9940582" y="0"/>
                </a:lnTo>
                <a:lnTo>
                  <a:pt x="9940582" y="10671659"/>
                </a:lnTo>
                <a:close/>
              </a:path>
            </a:pathLst>
          </a:custGeom>
          <a:blipFill>
            <a:blip r:embed="rId2"/>
            <a:stretch>
              <a:fillRect l="-54" t="0" r="-54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157648" y="1867514"/>
          <a:ext cx="15972704" cy="7417990"/>
        </p:xfrm>
        <a:graphic>
          <a:graphicData uri="http://schemas.openxmlformats.org/drawingml/2006/table">
            <a:tbl>
              <a:tblPr/>
              <a:tblGrid>
                <a:gridCol w="7986352"/>
                <a:gridCol w="7986352"/>
              </a:tblGrid>
              <a:tr h="1411855">
                <a:tc>
                  <a:txBody>
                    <a:bodyPr anchor="t" rtlCol="false"/>
                    <a:lstStyle/>
                    <a:p>
                      <a:pPr algn="l" marL="453385" indent="-226693" lvl="1">
                        <a:lnSpc>
                          <a:spcPts val="29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99">
                          <a:solidFill>
                            <a:srgbClr val="FBF9F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Vendor Search (incl. location, price, and rating filters)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Vendor Profile Viewing (incl. service details and accessibility)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2000207"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Vendor Rating &amp; Review (incl. star rating, review, vendor response)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53385" indent="-226693" lvl="1">
                        <a:lnSpc>
                          <a:spcPts val="29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99">
                          <a:solidFill>
                            <a:srgbClr val="FBF9F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User Profile (incl. preferences, budget, event type updates)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401240">
                <a:tc>
                  <a:txBody>
                    <a:bodyPr anchor="t" rtlCol="false"/>
                    <a:lstStyle/>
                    <a:p>
                      <a:pPr algn="l" marL="453385" indent="-226693" lvl="1">
                        <a:lnSpc>
                          <a:spcPts val="293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99">
                          <a:solidFill>
                            <a:srgbClr val="FBF9F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Booking System (incl. vendor selection, availability check, confirmation)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0">
                          <a:solidFill>
                            <a:srgbClr val="E5E1DA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Date Selection (incl. required date input and availability check)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411855"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Service Cancellation (incl. dashboard access and vendor notification)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Performance Optimization (incl. &lt;3s page and search load time)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1192832">
                <a:tc gridSpan="2"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High Availability (incl. 99.9% uptime, auto-scaling, load balancing)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 hMerge="true">
                  <a:txBody>
                    <a:bodyPr anchor="t" rtlCol="false"/>
                    <a:lstStyle/>
                    <a:p>
                      <a:pPr algn="ctr" marL="453390" indent="-226695" lvl="1">
                        <a:lnSpc>
                          <a:spcPts val="294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100">
                          <a:solidFill>
                            <a:srgbClr val="E5E1DA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High Availability (incl. 99.9% uptime, auto-scaling, load balancing)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E5E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5400175" y="649287"/>
            <a:ext cx="7487649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REQUIREMENTS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7116894" y="-328376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410612">
            <a:off x="15236894" y="3514366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224470" y="5051843"/>
            <a:ext cx="6823913" cy="839660"/>
            <a:chOff x="0" y="0"/>
            <a:chExt cx="1797245" cy="2211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E5E1DA"/>
                  </a:solidFill>
                  <a:latin typeface="Lato"/>
                  <a:ea typeface="Lato"/>
                  <a:cs typeface="Lato"/>
                  <a:sym typeface="Lato"/>
                </a:rPr>
                <a:t> • Users can register, search, book, and review services.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224470" y="7550313"/>
            <a:ext cx="6823913" cy="839660"/>
            <a:chOff x="0" y="0"/>
            <a:chExt cx="1797245" cy="2211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• All actions are direct – no includes or extends.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224470" y="6301078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E5E1DA"/>
                  </a:solidFill>
                  <a:latin typeface="Lato"/>
                  <a:ea typeface="Lato"/>
                  <a:cs typeface="Lato"/>
                  <a:sym typeface="Lato"/>
                </a:rPr>
                <a:t> • Vendors can also manage services and view bookings.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879501" y="2000335"/>
            <a:ext cx="5764763" cy="8105115"/>
          </a:xfrm>
          <a:custGeom>
            <a:avLst/>
            <a:gdLst/>
            <a:ahLst/>
            <a:cxnLst/>
            <a:rect r="r" b="b" t="t" l="l"/>
            <a:pathLst>
              <a:path h="8105115" w="5764763">
                <a:moveTo>
                  <a:pt x="0" y="0"/>
                </a:moveTo>
                <a:lnTo>
                  <a:pt x="5764763" y="0"/>
                </a:lnTo>
                <a:lnTo>
                  <a:pt x="5764763" y="8105115"/>
                </a:lnTo>
                <a:lnTo>
                  <a:pt x="0" y="81051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TextBox 14" id="14"/>
          <p:cNvSpPr txBox="true"/>
          <p:nvPr/>
        </p:nvSpPr>
        <p:spPr>
          <a:xfrm rot="0">
            <a:off x="9144000" y="2553046"/>
            <a:ext cx="7384420" cy="2590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99"/>
              </a:lnSpc>
            </a:pPr>
            <a:r>
              <a:rPr lang="en-US" sz="5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TWO MAIN ROLES: USER AND VENDOR</a:t>
            </a:r>
          </a:p>
          <a:p>
            <a:pPr algn="l">
              <a:lnSpc>
                <a:spcPts val="659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4887862" y="1315805"/>
            <a:ext cx="9525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60992"/>
            <a:ext cx="1022739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</a:t>
            </a:r>
            <a:r>
              <a:rPr lang="en-US" b="true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Case Diagram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7116894" y="-328376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4"/>
                </a:lnTo>
                <a:lnTo>
                  <a:pt x="0" y="7040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410612">
            <a:off x="15236894" y="3514366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224470" y="5051843"/>
            <a:ext cx="6823913" cy="839660"/>
            <a:chOff x="0" y="0"/>
            <a:chExt cx="1797245" cy="2211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E5E1DA"/>
                  </a:solidFill>
                  <a:latin typeface="Lato"/>
                  <a:ea typeface="Lato"/>
                  <a:cs typeface="Lato"/>
                  <a:sym typeface="Lato"/>
                </a:rPr>
                <a:t> • Frontend: HTML, CSS, JavaScript – for user interface.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224470" y="7550313"/>
            <a:ext cx="6823913" cy="839660"/>
            <a:chOff x="0" y="0"/>
            <a:chExt cx="1797245" cy="22114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• Database: MySQL – stores all data.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224470" y="6301078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  <a:r>
                <a:rPr lang="en-US" sz="1999">
                  <a:solidFill>
                    <a:srgbClr val="E5E1DA"/>
                  </a:solidFill>
                  <a:latin typeface="Lato"/>
                  <a:ea typeface="Lato"/>
                  <a:cs typeface="Lato"/>
                  <a:sym typeface="Lato"/>
                </a:rPr>
                <a:t> • Backend: PHP – handles business logic.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984420" y="2215388"/>
            <a:ext cx="3806884" cy="7352229"/>
          </a:xfrm>
          <a:custGeom>
            <a:avLst/>
            <a:gdLst/>
            <a:ahLst/>
            <a:cxnLst/>
            <a:rect r="r" b="b" t="t" l="l"/>
            <a:pathLst>
              <a:path h="7352229" w="3806884">
                <a:moveTo>
                  <a:pt x="0" y="0"/>
                </a:moveTo>
                <a:lnTo>
                  <a:pt x="3806884" y="0"/>
                </a:lnTo>
                <a:lnTo>
                  <a:pt x="3806884" y="7352229"/>
                </a:lnTo>
                <a:lnTo>
                  <a:pt x="0" y="73522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8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8658269" y="2461389"/>
            <a:ext cx="9144000" cy="2590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99"/>
              </a:lnSpc>
            </a:pPr>
            <a:r>
              <a:rPr lang="en-US" sz="5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FOLLOWS A CLIENT-SERVER ARCHITECTURE</a:t>
            </a:r>
          </a:p>
          <a:p>
            <a:pPr algn="l">
              <a:lnSpc>
                <a:spcPts val="659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4887862" y="1315805"/>
            <a:ext cx="9525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291889" y="260992"/>
            <a:ext cx="1170101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System</a:t>
            </a:r>
            <a:r>
              <a:rPr lang="en-US" b="true" sz="920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Architecture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DAGkrxeyJDE</dc:identifier>
  <dcterms:modified xsi:type="dcterms:W3CDTF">2011-08-01T06:04:30Z</dcterms:modified>
  <cp:revision>1</cp:revision>
  <dc:title>SWE Project Presentation</dc:title>
</cp:coreProperties>
</file>

<file path=docProps/thumbnail.jpeg>
</file>